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6"/>
  </p:notesMasterIdLst>
  <p:sldIdLst>
    <p:sldId id="256" r:id="rId3"/>
    <p:sldId id="291" r:id="rId4"/>
    <p:sldId id="345" r:id="rId5"/>
    <p:sldId id="329" r:id="rId6"/>
    <p:sldId id="339" r:id="rId7"/>
    <p:sldId id="340" r:id="rId8"/>
    <p:sldId id="341" r:id="rId9"/>
    <p:sldId id="342" r:id="rId10"/>
    <p:sldId id="332" r:id="rId11"/>
    <p:sldId id="343" r:id="rId12"/>
    <p:sldId id="319" r:id="rId13"/>
    <p:sldId id="344" r:id="rId14"/>
    <p:sldId id="31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99CC"/>
    <a:srgbClr val="FFC41D"/>
    <a:srgbClr val="FF9E1D"/>
    <a:srgbClr val="6F4001"/>
    <a:srgbClr val="CC9900"/>
    <a:srgbClr val="157FFF"/>
    <a:srgbClr val="F7E289"/>
    <a:srgbClr val="D68B1C"/>
    <a:srgbClr val="D0962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7" autoAdjust="0"/>
    <p:restoredTop sz="96229" autoAdjust="0"/>
  </p:normalViewPr>
  <p:slideViewPr>
    <p:cSldViewPr>
      <p:cViewPr>
        <p:scale>
          <a:sx n="70" d="100"/>
          <a:sy n="70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EE365-9199-4968-8D2E-DB20DE06FB1F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8D025-4ED6-4DFF-A7C1-4F815A47BA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08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13885" y="4650640"/>
            <a:ext cx="4428445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1530" y="358170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13885" y="4650640"/>
            <a:ext cx="4428445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1530" y="358170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656631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49"/>
            <a:ext cx="6413610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656631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49"/>
            <a:ext cx="6413610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5257800"/>
            <a:ext cx="6400800" cy="12954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МБДОУ «Детский сад №12»</a:t>
            </a:r>
            <a:br>
              <a:rPr lang="ru-RU" sz="2000" dirty="0" smtClean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1600" y="527605"/>
            <a:ext cx="3962400" cy="3968195"/>
          </a:xfrm>
        </p:spPr>
        <p:txBody>
          <a:bodyPr>
            <a:noAutofit/>
          </a:bodyPr>
          <a:lstStyle/>
          <a:p>
            <a:pPr algn="ctr"/>
            <a:endParaRPr lang="ru-RU" sz="3200" b="1" dirty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Модель организации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Службы ранней помощи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для детей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с ограниченными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возможностями здоровья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и детей группы риска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«Шаг за шагом».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71800"/>
            <a:ext cx="6566315" cy="1828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Учебно-методическое обеспечение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5777" name="Picture 1" descr="C:\Users\6AE2~1\AppData\Local\Temp\Rar$DIa0.829\IMG_51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8200"/>
            <a:ext cx="44196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78" name="Picture 2" descr="C:\Users\6AE2~1\AppData\Local\Temp\Rar$DIa0.219\IMG_5114.JPG"/>
          <p:cNvPicPr>
            <a:picLocks noChangeAspect="1" noChangeArrowheads="1"/>
          </p:cNvPicPr>
          <p:nvPr/>
        </p:nvPicPr>
        <p:blipFill>
          <a:blip r:embed="rId3" cstate="print"/>
          <a:srcRect l="47170"/>
          <a:stretch>
            <a:fillRect/>
          </a:stretch>
        </p:blipFill>
        <p:spPr bwMode="auto">
          <a:xfrm>
            <a:off x="4419600" y="4343400"/>
            <a:ext cx="4267200" cy="2228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0" name="Picture 4" descr="C:\Users\6AE2~1\AppData\Local\Temp\Rar$DIa0.870\IMG_51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905000"/>
            <a:ext cx="3048000" cy="20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6AE2~1\AppData\Local\Temp\Rar$DIa0.219\IMG_5114.JPG"/>
          <p:cNvPicPr>
            <a:picLocks noChangeAspect="1" noChangeArrowheads="1"/>
          </p:cNvPicPr>
          <p:nvPr/>
        </p:nvPicPr>
        <p:blipFill>
          <a:blip r:embed="rId5" cstate="print"/>
          <a:srcRect r="51852"/>
          <a:stretch>
            <a:fillRect/>
          </a:stretch>
        </p:blipFill>
        <p:spPr bwMode="auto">
          <a:xfrm>
            <a:off x="304800" y="4343400"/>
            <a:ext cx="3962400" cy="2228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6201"/>
            <a:ext cx="9144000" cy="6781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43555" y="2362200"/>
            <a:ext cx="5099991" cy="1571636"/>
          </a:xfrm>
          <a:prstGeom prst="horizontalScroll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Локальные акты</a:t>
            </a: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57158" y="500042"/>
            <a:ext cx="2786082" cy="1571636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Положение о Службе ранней помощи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370577" y="500042"/>
            <a:ext cx="2643206" cy="1428760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Программы индивидуального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сопровождения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5791200" y="1000108"/>
            <a:ext cx="3067080" cy="2886092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Договор о сотрудничестве между дошкольным образовательным учреждением и родителем (законным представителем) ребенка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4114800" y="4343400"/>
            <a:ext cx="3657600" cy="1714512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Приказ об открытии Службы ранней помощи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517900" y="2207360"/>
            <a:ext cx="0" cy="30541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266590" y="2071678"/>
            <a:ext cx="110176" cy="441092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335525" y="2970885"/>
            <a:ext cx="678258" cy="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877410" y="3887115"/>
            <a:ext cx="366136" cy="30541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340783" y="3887115"/>
            <a:ext cx="0" cy="30541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Вертикальный свиток 14"/>
          <p:cNvSpPr/>
          <p:nvPr/>
        </p:nvSpPr>
        <p:spPr>
          <a:xfrm>
            <a:off x="609600" y="4495800"/>
            <a:ext cx="2786082" cy="1571636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Адаптированная образовательная программа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21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781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04800" y="2362200"/>
            <a:ext cx="5099991" cy="1571636"/>
          </a:xfrm>
          <a:prstGeom prst="horizontalScroll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Документы специалистов</a:t>
            </a: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57158" y="500042"/>
            <a:ext cx="2786082" cy="1571636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Анкета для родителей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505200" y="685800"/>
            <a:ext cx="2643206" cy="1428760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Регистрационный лист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5857884" y="1447800"/>
            <a:ext cx="3000396" cy="2590800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Журнал регистрации обращений родителей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4724400" y="4495800"/>
            <a:ext cx="3810000" cy="1714512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План сопровождения ребенка и его семьи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517900" y="2207360"/>
            <a:ext cx="0" cy="30541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266590" y="2071678"/>
            <a:ext cx="110176" cy="441092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335525" y="2970885"/>
            <a:ext cx="678258" cy="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877410" y="3887115"/>
            <a:ext cx="366136" cy="30541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340783" y="3887115"/>
            <a:ext cx="0" cy="305410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Вертикальный свиток 12"/>
          <p:cNvSpPr/>
          <p:nvPr/>
        </p:nvSpPr>
        <p:spPr>
          <a:xfrm>
            <a:off x="457200" y="4648200"/>
            <a:ext cx="3962400" cy="1571636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Аналитическая документация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21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7" name="Picture 3" descr="C:\Users\User\Desktop\ИМО\августовка\АВГУСТОВКА 2016\i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5195" y="381000"/>
            <a:ext cx="6413609" cy="6037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u="sng" dirty="0" smtClean="0"/>
              <a:t>Цель:</a:t>
            </a:r>
            <a:br>
              <a:rPr lang="ru-RU" sz="3200" b="1" u="sng" dirty="0" smtClean="0"/>
            </a:br>
            <a:r>
              <a:rPr lang="ru-RU" sz="3200" b="1" dirty="0" smtClean="0"/>
              <a:t>предоставление </a:t>
            </a:r>
            <a:r>
              <a:rPr lang="ru-RU" sz="3200" b="1" dirty="0" err="1" smtClean="0"/>
              <a:t>медико-психолого-педагогической</a:t>
            </a:r>
            <a:r>
              <a:rPr lang="ru-RU" sz="3200" b="1" dirty="0" smtClean="0"/>
              <a:t> помощи родителям, воспитывающим детей</a:t>
            </a:r>
            <a:br>
              <a:rPr lang="ru-RU" sz="3200" b="1" dirty="0" smtClean="0"/>
            </a:br>
            <a:r>
              <a:rPr lang="ru-RU" sz="3200" b="1" dirty="0" smtClean="0"/>
              <a:t> в возрасте от 1 до 3 лет с ОВЗ, </a:t>
            </a:r>
            <a:br>
              <a:rPr lang="ru-RU" sz="3200" b="1" dirty="0" smtClean="0"/>
            </a:br>
            <a:r>
              <a:rPr lang="ru-RU" sz="3200" b="1" dirty="0" smtClean="0"/>
              <a:t>в создании оптимальных условий</a:t>
            </a:r>
            <a:br>
              <a:rPr lang="ru-RU" sz="3200" b="1" dirty="0" smtClean="0"/>
            </a:br>
            <a:r>
              <a:rPr lang="ru-RU" sz="3200" b="1" dirty="0" smtClean="0"/>
              <a:t> для развития и обучения, </a:t>
            </a:r>
            <a:br>
              <a:rPr lang="ru-RU" sz="3200" b="1" dirty="0" smtClean="0"/>
            </a:br>
            <a:r>
              <a:rPr lang="ru-RU" sz="3200" b="1" dirty="0" smtClean="0"/>
              <a:t>адаптации ребенка</a:t>
            </a:r>
            <a:br>
              <a:rPr lang="ru-RU" sz="3200" b="1" dirty="0" smtClean="0"/>
            </a:br>
            <a:r>
              <a:rPr lang="ru-RU" sz="3200" b="1" dirty="0" smtClean="0"/>
              <a:t> в условиях семьи и общества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u="sng" dirty="0" smtClean="0"/>
              <a:t>Задачи: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1. Своевременное выявление детей раннего возраста с отставанием в коммуникативном, двигательном, когнитивном и социально-эмоциональном развитии;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2. Комплексная оценка основных областей развития ребенка (познавательной, социально-эмоциональной, двигательной, речевой, области самообслуживания); определение состояния психического здоровья ребенка, качественных особенностей его отношений с родителями и другими членами семьи; выявление основных потребностей ребенка и семьи.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3. Построение индивидуальных комплексных программ сопровождения на основе выявления потенциала развития ребенка;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4. Информационная и социально-психологическая поддержка родителей и семьи;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5.Обеспечение преемственности между службой ранней помощи и детскими дошкольными организациями, а также другими учреждениями системы здравоохранения и социальной защиты.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83214"/>
            <a:ext cx="9144000" cy="6941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8077" y="3244334"/>
            <a:ext cx="1027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Слайд 9</a:t>
            </a:r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33230" y="3244334"/>
            <a:ext cx="1077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Слайд 9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pic>
        <p:nvPicPr>
          <p:cNvPr id="3074" name="Picture 2" descr="C:\Users\Алишер\Desktop\Lekotek-Tver-Naked-Heart-Foundation-1024x6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362200"/>
            <a:ext cx="5234099" cy="3484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57201" y="629649"/>
            <a:ext cx="80561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График работы Службы ранней помощи: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Вторник 14.00-18.00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Четверг  14.00-18.00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0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3429000"/>
            <a:ext cx="7016195" cy="3208939"/>
          </a:xfrm>
        </p:spPr>
        <p:txBody>
          <a:bodyPr>
            <a:noAutofit/>
          </a:bodyPr>
          <a:lstStyle/>
          <a:p>
            <a:r>
              <a:rPr lang="ru-RU" sz="2000" dirty="0" smtClean="0"/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228600"/>
            <a:ext cx="7620000" cy="6400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Основные диагнозы: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- синдром Дауна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-  детский церебральный паралич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-  аутизм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-  олигофрения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Сопутствующие диагнозы: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 - ЗПР, ЗРН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-  нарушение зрения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-  нарушение слуха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1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990" y="1892531"/>
            <a:ext cx="6413610" cy="412303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6400800" y="4495800"/>
            <a:ext cx="2428892" cy="1524000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F497D">
                    <a:lumMod val="50000"/>
                  </a:srgbClr>
                </a:solidFill>
              </a:rPr>
              <a:t>коррекционный  педагог</a:t>
            </a: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7000892" y="2643182"/>
            <a:ext cx="1819090" cy="1071570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F497D">
                    <a:lumMod val="50000"/>
                  </a:srgbClr>
                </a:solidFill>
              </a:rPr>
              <a:t>учитель-логопед</a:t>
            </a: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304800" y="4267199"/>
            <a:ext cx="2057399" cy="1600201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F497D">
                    <a:lumMod val="50000"/>
                  </a:srgbClr>
                </a:solidFill>
              </a:rPr>
              <a:t>учитель-дефектолог</a:t>
            </a: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3200400" y="4648200"/>
            <a:ext cx="1900222" cy="1381539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F497D">
                    <a:lumMod val="50000"/>
                  </a:srgbClr>
                </a:solidFill>
              </a:rPr>
              <a:t>врач -педиатр</a:t>
            </a:r>
            <a:endParaRPr lang="ru-RU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438400" y="1600200"/>
            <a:ext cx="4267200" cy="2504882"/>
          </a:xfrm>
          <a:prstGeom prst="horizontalScroll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Междисциплинарная команда специалистов</a:t>
            </a:r>
          </a:p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Службы  ранней помощи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457200" y="2209800"/>
            <a:ext cx="1790486" cy="1243018"/>
          </a:xfrm>
          <a:prstGeom prst="vertic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F497D">
                    <a:lumMod val="50000"/>
                  </a:srgbClr>
                </a:solidFill>
              </a:rPr>
              <a:t>педагог-психолог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H="1">
            <a:off x="6019801" y="3962401"/>
            <a:ext cx="609600" cy="457198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2743200" y="3886200"/>
            <a:ext cx="457200" cy="45720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>
            <a:off x="2133600" y="3276600"/>
            <a:ext cx="457200" cy="1588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7" idx="1"/>
          </p:cNvCxnSpPr>
          <p:nvPr/>
        </p:nvCxnSpPr>
        <p:spPr>
          <a:xfrm>
            <a:off x="7010400" y="3124200"/>
            <a:ext cx="124438" cy="54767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3733800" y="4267200"/>
            <a:ext cx="457200" cy="1588"/>
          </a:xfrm>
          <a:prstGeom prst="straightConnector1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731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83215"/>
            <a:ext cx="9144000" cy="69412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762000" y="0"/>
            <a:ext cx="7377162" cy="2057400"/>
          </a:xfrm>
          <a:prstGeom prst="horizontalScroll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3600" b="1" dirty="0" smtClean="0"/>
              <a:t>Направления деятельности Службы ранней помощи:</a:t>
            </a:r>
            <a:r>
              <a:rPr lang="ru-RU" sz="3600" dirty="0" smtClean="0"/>
              <a:t> </a:t>
            </a:r>
            <a:endParaRPr lang="ru-RU" sz="3600" b="1" dirty="0" smtClean="0">
              <a:solidFill>
                <a:schemeClr val="bg1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04800" y="2209800"/>
            <a:ext cx="4419600" cy="914400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диагностическое</a:t>
            </a: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609600" y="3276600"/>
            <a:ext cx="4724400" cy="60960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консультативное</a:t>
            </a: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1676400" y="4191000"/>
            <a:ext cx="5181600" cy="762000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информационно-просветительское</a:t>
            </a:r>
            <a:r>
              <a:rPr lang="ru-RU" dirty="0" smtClean="0"/>
              <a:t> 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286000" y="5105400"/>
            <a:ext cx="5791200" cy="914400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коррекционно-развивающее </a:t>
            </a:r>
          </a:p>
        </p:txBody>
      </p:sp>
    </p:spTree>
    <p:extLst>
      <p:ext uri="{BB962C8B-B14F-4D97-AF65-F5344CB8AC3E}">
        <p14:creationId xmlns:p14="http://schemas.microsoft.com/office/powerpoint/2010/main" xmlns="" val="51964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48965" y="1901949"/>
            <a:ext cx="6413610" cy="412303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rgbClr val="604878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Picture 2" descr="C:\Users\Эльвира\Pictures\20160306_165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800600"/>
            <a:ext cx="3207611" cy="17875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3276600"/>
            <a:ext cx="6400800" cy="1067663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Материально-техническая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база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3" descr="C:\Users\Римма Маратовна\Desktop\image-25-11-15-02-14-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33400"/>
            <a:ext cx="2590801" cy="1943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8400" y="2514600"/>
            <a:ext cx="2630465" cy="18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3" descr="C:\Users\Эльвира\Pictures\20160306_170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4800600"/>
            <a:ext cx="3175999" cy="18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4" descr="C:\Users\Римма Маратовна\Desktop\image-25-11-15-02-14-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1600200"/>
            <a:ext cx="2458494" cy="18438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8420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344216"/>
            <a:ext cx="8229600" cy="7360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Полисенсорная среда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2743200" cy="2116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343400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09800"/>
            <a:ext cx="3048000" cy="1875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43400"/>
            <a:ext cx="1632570" cy="2007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648200"/>
            <a:ext cx="2552319" cy="1885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129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1_Office Theme</vt:lpstr>
      <vt:lpstr>МБДОУ «Детский сад №12» </vt:lpstr>
      <vt:lpstr>Цель: предоставление медико-психолого-педагогической помощи родителям, воспитывающим детей  в возрасте от 1 до 3 лет с ОВЗ,  в создании оптимальных условий  для развития и обучения,  адаптации ребенка  в условиях семьи и общества </vt:lpstr>
      <vt:lpstr> Задачи:  1. Своевременное выявление детей раннего возраста с отставанием в коммуникативном, двигательном, когнитивном и социально-эмоциональном развитии;  2. Комплексная оценка основных областей развития ребенка (познавательной, социально-эмоциональной, двигательной, речевой, области самообслуживания); определение состояния психического здоровья ребенка, качественных особенностей его отношений с родителями и другими членами семьи; выявление основных потребностей ребенка и семьи.  3. Построение индивидуальных комплексных программ сопровождения на основе выявления потенциала развития ребенка;  4. Информационная и социально-психологическая поддержка родителей и семьи;  5.Обеспечение преемственности между службой ранней помощи и детскими дошкольными организациями, а также другими учреждениями системы здравоохранения и социальной защиты. </vt:lpstr>
      <vt:lpstr>Слайд 4</vt:lpstr>
      <vt:lpstr> Основные диагнозы: - синдром Дауна -  детский церебральный паралич -  аутизм  -  олигофрения Сопутствующие диагнозы:  - ЗПР, ЗРН -  нарушение зрения -  нарушение слуха</vt:lpstr>
      <vt:lpstr>Слайд 6</vt:lpstr>
      <vt:lpstr>Слайд 7</vt:lpstr>
      <vt:lpstr>Слайд 8</vt:lpstr>
      <vt:lpstr>Полисенсорная среда </vt:lpstr>
      <vt:lpstr>Учебно-методическое обеспечение 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Римма Маратовна</cp:lastModifiedBy>
  <cp:revision>174</cp:revision>
  <dcterms:created xsi:type="dcterms:W3CDTF">2013-08-21T19:17:07Z</dcterms:created>
  <dcterms:modified xsi:type="dcterms:W3CDTF">2017-11-08T14:16:19Z</dcterms:modified>
</cp:coreProperties>
</file>